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3" r:id="rId1"/>
  </p:sldMasterIdLst>
  <p:notesMasterIdLst>
    <p:notesMasterId r:id="rId10"/>
  </p:notesMasterIdLst>
  <p:sldIdLst>
    <p:sldId id="256" r:id="rId2"/>
    <p:sldId id="262" r:id="rId3"/>
    <p:sldId id="263" r:id="rId4"/>
    <p:sldId id="264" r:id="rId5"/>
    <p:sldId id="265" r:id="rId6"/>
    <p:sldId id="266" r:id="rId7"/>
    <p:sldId id="267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FFCC99"/>
    <a:srgbClr val="FFE3E3"/>
    <a:srgbClr val="CCCCFF"/>
    <a:srgbClr val="F6D4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315"/>
  </p:normalViewPr>
  <p:slideViewPr>
    <p:cSldViewPr snapToGrid="0" snapToObjects="1">
      <p:cViewPr varScale="1">
        <p:scale>
          <a:sx n="90" d="100"/>
          <a:sy n="90" d="100"/>
        </p:scale>
        <p:origin x="23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4F9AF-F1D1-4252-B4EA-4A8E1168BC1C}" type="datetimeFigureOut">
              <a:rPr lang="en-US" smtClean="0"/>
              <a:t>4/26/22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BA48C9-3F0B-4F67-943E-E4157E9BE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987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C77DC-D64B-4C28-B745-D2E4AD3D0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8949D1-3DB1-4CD4-A706-58CA2495D8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B70B2-63C8-4198-9188-7BC18B4BD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76DB7-6613-EB4F-BB60-A3D4CE948372}" type="datetimeFigureOut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79F33A-874B-42C0-9D82-ADD508894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93B8C-1E16-4C8C-9CA3-A2AAEB22C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9DBB-94F6-AB40-B439-CE7C5765A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12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C0101-E0C9-4465-9333-9C64BF1AC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B12208-BAB7-464F-9874-663F9DDC09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F777F-8F30-4985-B31E-8E687ADAF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76DB7-6613-EB4F-BB60-A3D4CE948372}" type="datetimeFigureOut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E277F-7B40-4A04-825E-60DF7DC77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926C9-F908-4668-9115-BC8AD03A1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9DBB-94F6-AB40-B439-CE7C5765A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38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1E99C4-A62D-4BCF-B501-4A6E4AE95F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A76E7C-A69A-480D-B2B2-A14D7B159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0DACF-68CB-41F5-8F06-ACC66BF22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76DB7-6613-EB4F-BB60-A3D4CE948372}" type="datetimeFigureOut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065DB-5074-4943-A66A-7B577071F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4EE5B-A00D-4BCC-AB6F-C32FACED3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9DBB-94F6-AB40-B439-CE7C5765A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305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CB9D3-4F1A-469F-B464-1BCF3D97F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E498C-3BF6-4511-A360-98AB1FC3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1F985-841D-425F-9FEA-794C97DCB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76DB7-6613-EB4F-BB60-A3D4CE948372}" type="datetimeFigureOut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DD8A7-1CD2-4450-873B-0B89DA54A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94218-D6C7-4076-844E-2AD57A807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9DBB-94F6-AB40-B439-CE7C5765A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779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0D3B7-9A0A-47A9-A640-8E6E8A855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B68DE3-404F-4C71-B92A-FCD495F4E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D3F1A-CFC1-4E27-8F9A-46384D0C3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76DB7-6613-EB4F-BB60-A3D4CE948372}" type="datetimeFigureOut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DF079-8441-4909-A5EB-22FE4718E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BDA73-559C-4B3F-A1EC-7DFD7A5D4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9DBB-94F6-AB40-B439-CE7C5765A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86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B5ED7-F0D5-4B0B-81B8-19909FB76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22A5A-1027-4F32-978D-20DDE58F40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A8D2DF-E310-4391-B509-DD7732F2CA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38EE7B-B145-4541-A230-785FF8588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76DB7-6613-EB4F-BB60-A3D4CE948372}" type="datetimeFigureOut">
              <a:rPr lang="en-US" smtClean="0"/>
              <a:t>4/26/22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B8D7AA-B1AB-44AC-9251-5EC81635B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08D9E2-6DB5-4026-BD6B-C652AFB4D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9DBB-94F6-AB40-B439-CE7C5765A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428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5A8F1-257F-4D68-9493-D7FAB7CCD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90EAC-12F6-414E-AC43-9F10D7C1A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492A16-92E3-419E-8F2F-21F6155312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AF6B17-E7DE-4590-BCCC-E889403295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A2B5DF-9228-4583-8933-994E2195ED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EE48EA-FDC1-4B58-BB59-C490C9B37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76DB7-6613-EB4F-BB60-A3D4CE948372}" type="datetimeFigureOut">
              <a:rPr lang="en-US" smtClean="0"/>
              <a:t>4/26/22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4AC14B-EE90-455B-8108-15050F814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731395-A64F-44F6-BEB9-F6D08E1B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9DBB-94F6-AB40-B439-CE7C5765A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160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59A70-883C-4410-909A-B88408343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ECC96F-B205-42B5-9168-D1A837028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76DB7-6613-EB4F-BB60-A3D4CE948372}" type="datetimeFigureOut">
              <a:rPr lang="en-US" smtClean="0"/>
              <a:t>4/26/22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50624C-61A3-4A4A-8511-4CE7E64E8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A80A31-666F-4629-9AE5-25B017EA4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9DBB-94F6-AB40-B439-CE7C5765A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257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C56D20-B99F-4A2A-97C6-918942863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76DB7-6613-EB4F-BB60-A3D4CE948372}" type="datetimeFigureOut">
              <a:rPr lang="en-US" smtClean="0"/>
              <a:t>4/26/22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09C990-68E8-447F-9481-0852EDC7C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4D08F8-4120-4476-BA2B-BD0F5FEB5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9DBB-94F6-AB40-B439-CE7C5765A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656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47635-F558-4943-B4A2-9C4F04AE9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7470E-C258-4557-9CE6-EA75245FC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5C1B18-DD60-40AB-8C83-18E58E9DD6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D0C29F-CC74-416D-809B-B60DCFF7A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76DB7-6613-EB4F-BB60-A3D4CE948372}" type="datetimeFigureOut">
              <a:rPr lang="en-US" smtClean="0"/>
              <a:t>4/26/22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7391D6-DA92-4B1B-8818-F03418956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3590BF-CEA0-42A6-928D-1C95E717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9DBB-94F6-AB40-B439-CE7C5765A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835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AD157-D014-4C25-BDD6-D684D7C06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FE5A4F-AE24-4D53-98EE-3314109E22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7555B3-5EB4-4F74-A154-C4C59D59C0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56BBA9-C5CC-4F92-82A0-78C1B8E21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76DB7-6613-EB4F-BB60-A3D4CE948372}" type="datetimeFigureOut">
              <a:rPr lang="en-US" smtClean="0"/>
              <a:t>4/26/22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589413-35C1-40FD-9B7D-2DCF70D2E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006460-0C62-46A4-A50B-D8B33154C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9DBB-94F6-AB40-B439-CE7C5765A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7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0A14DB-F220-4013-875B-A5F674255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5099F-F45E-4F78-9F70-98401474E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3BDB5-D60B-412F-9BEB-6E3AAD3979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F76DB7-6613-EB4F-BB60-A3D4CE948372}" type="datetimeFigureOut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7BE13-D15E-4FCD-BEBA-D77134EB31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92900-8BC4-48A0-ACA0-E6BE7E49F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89DBB-94F6-AB40-B439-CE7C5765A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2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mahealth.io/blog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dc.gov/brfss/annual_data/annual_2020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hyperlink" Target="https://www.sas.com/en_us/software/on-demand-for-academics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tethoscope formed in a heart">
            <a:extLst>
              <a:ext uri="{FF2B5EF4-FFF2-40B4-BE49-F238E27FC236}">
                <a16:creationId xmlns:a16="http://schemas.microsoft.com/office/drawing/2014/main" id="{26B43F9D-24A8-17F2-6550-4512F00DCA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C217AF-088C-F9BD-85CC-BBE166380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18340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/>
              <a:t>Disease Prediction from Personal Health Indicators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58E8A0-5378-3C48-F36D-73DAB2458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80944" y="5502420"/>
            <a:ext cx="2723269" cy="1355580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Team 3:</a:t>
            </a:r>
          </a:p>
          <a:p>
            <a:pPr algn="r">
              <a:lnSpc>
                <a:spcPts val="900"/>
              </a:lnSpc>
            </a:pPr>
            <a:r>
              <a:rPr lang="en-US" sz="2000" dirty="0"/>
              <a:t>Chunxia Tong</a:t>
            </a:r>
          </a:p>
          <a:p>
            <a:pPr algn="r">
              <a:lnSpc>
                <a:spcPts val="900"/>
              </a:lnSpc>
            </a:pPr>
            <a:r>
              <a:rPr lang="en-US" sz="2000" dirty="0"/>
              <a:t>Camm Perera</a:t>
            </a:r>
          </a:p>
          <a:p>
            <a:pPr algn="r">
              <a:lnSpc>
                <a:spcPts val="900"/>
              </a:lnSpc>
            </a:pPr>
            <a:r>
              <a:rPr lang="en-US" sz="2000" dirty="0"/>
              <a:t>Sergey Gurvich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017985D-C89D-C7B2-DBA2-CB793D45C0CA}"/>
              </a:ext>
            </a:extLst>
          </p:cNvPr>
          <p:cNvSpPr txBox="1">
            <a:spLocks/>
          </p:cNvSpPr>
          <p:nvPr/>
        </p:nvSpPr>
        <p:spPr>
          <a:xfrm>
            <a:off x="1524000" y="0"/>
            <a:ext cx="9144000" cy="12220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DSE-230 </a:t>
            </a:r>
          </a:p>
          <a:p>
            <a:r>
              <a:rPr lang="en-US" sz="4000" dirty="0"/>
              <a:t>Project Proposal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3890663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0">
              <a:srgbClr val="FFCCCC"/>
            </a:gs>
            <a:gs pos="14000">
              <a:schemeClr val="bg1">
                <a:lumMod val="1000"/>
                <a:lumOff val="99000"/>
              </a:schemeClr>
            </a:gs>
            <a:gs pos="85000">
              <a:srgbClr val="FFFFFF"/>
            </a:gs>
            <a:gs pos="99000">
              <a:srgbClr val="FFCCCC"/>
            </a:gs>
          </a:gsLst>
          <a:lin ang="15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1A052-CCCA-3A9A-2229-C670AE54D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1" y="76998"/>
            <a:ext cx="2650836" cy="474427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latin typeface="+mn-lt"/>
              </a:rPr>
              <a:t>Problem Definition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7AA439-16B6-4C6F-5E69-94E852042E0C}"/>
              </a:ext>
            </a:extLst>
          </p:cNvPr>
          <p:cNvSpPr txBox="1"/>
          <p:nvPr/>
        </p:nvSpPr>
        <p:spPr>
          <a:xfrm>
            <a:off x="3720523" y="486038"/>
            <a:ext cx="3901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/>
              <a:t>Diabetes: Background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30C0FDC-6ACF-4078-A698-98E792964408}"/>
              </a:ext>
            </a:extLst>
          </p:cNvPr>
          <p:cNvGrpSpPr/>
          <p:nvPr/>
        </p:nvGrpSpPr>
        <p:grpSpPr>
          <a:xfrm>
            <a:off x="184733" y="1226839"/>
            <a:ext cx="8114146" cy="1634376"/>
            <a:chOff x="184733" y="1226839"/>
            <a:chExt cx="8114146" cy="16343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82A784C-68EA-FC51-F843-1FBED12CEE18}"/>
                </a:ext>
              </a:extLst>
            </p:cNvPr>
            <p:cNvSpPr txBox="1"/>
            <p:nvPr/>
          </p:nvSpPr>
          <p:spPr>
            <a:xfrm>
              <a:off x="4719782" y="2607299"/>
              <a:ext cx="357909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Source: https://www.cdc.gov/diabetes/basics/diabetes.html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A2BF91-4D89-44B7-A702-866B40C3CED5}"/>
                </a:ext>
              </a:extLst>
            </p:cNvPr>
            <p:cNvSpPr txBox="1"/>
            <p:nvPr/>
          </p:nvSpPr>
          <p:spPr>
            <a:xfrm>
              <a:off x="184733" y="1226839"/>
              <a:ext cx="7883236" cy="1384995"/>
            </a:xfrm>
            <a:prstGeom prst="rect">
              <a:avLst/>
            </a:prstGeom>
            <a:solidFill>
              <a:srgbClr val="FFCC99">
                <a:alpha val="20000"/>
              </a:srgbClr>
            </a:solidFill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lvl="1" algn="ctr"/>
              <a:r>
                <a:rPr lang="en-US" sz="1400" b="1" dirty="0"/>
                <a:t>Quick Facts</a:t>
              </a:r>
              <a:r>
                <a:rPr lang="en-US" sz="1400" dirty="0"/>
                <a:t>:</a:t>
              </a:r>
            </a:p>
            <a:p>
              <a:pPr lvl="1" algn="ctr"/>
              <a:endParaRPr lang="en-US" sz="1400" dirty="0"/>
            </a:p>
            <a:p>
              <a:pPr marL="914400" lvl="1" indent="-457200">
                <a:buFont typeface="Arial" panose="020B0604020202020204" pitchFamily="34" charset="0"/>
                <a:buChar char="•"/>
              </a:pPr>
              <a:r>
                <a:rPr lang="en-US" sz="1400" dirty="0"/>
                <a:t>37.3 million US adults have diabetes, and 1 in 5 of them don’t know they have it.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</a:pPr>
              <a:r>
                <a:rPr lang="en-US" sz="1400" dirty="0"/>
                <a:t>Diabetes is the seventh leading cause of death in the United States.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</a:pPr>
              <a:r>
                <a:rPr lang="en-US" sz="1400" dirty="0"/>
                <a:t>Diabetes is the No. 1 cause of kidney failure, lower-limb amputations, and adult blindness.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</a:pPr>
              <a:r>
                <a:rPr lang="en-US" sz="1400" dirty="0"/>
                <a:t>In the last 20 years, the number of adults diagnosed with diabetes has more than doubled.</a:t>
              </a: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061C5A06-2D3D-4F13-8858-79A124BE6BB3}"/>
              </a:ext>
            </a:extLst>
          </p:cNvPr>
          <p:cNvSpPr txBox="1">
            <a:spLocks/>
          </p:cNvSpPr>
          <p:nvPr/>
        </p:nvSpPr>
        <p:spPr>
          <a:xfrm>
            <a:off x="9199415" y="6485171"/>
            <a:ext cx="3075709" cy="474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+mn-lt"/>
              </a:rPr>
              <a:t>DSE-230 Team 3 Project Proposal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F7F54E7-0F33-421A-99C1-0708CFC05F57}"/>
              </a:ext>
            </a:extLst>
          </p:cNvPr>
          <p:cNvGrpSpPr/>
          <p:nvPr/>
        </p:nvGrpSpPr>
        <p:grpSpPr>
          <a:xfrm>
            <a:off x="2877135" y="2918888"/>
            <a:ext cx="9107055" cy="1828048"/>
            <a:chOff x="2932554" y="2872120"/>
            <a:chExt cx="9107055" cy="182804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BD53547-FAC1-4429-B4B2-E497203F3780}"/>
                </a:ext>
              </a:extLst>
            </p:cNvPr>
            <p:cNvSpPr txBox="1"/>
            <p:nvPr/>
          </p:nvSpPr>
          <p:spPr>
            <a:xfrm>
              <a:off x="7102764" y="4446252"/>
              <a:ext cx="493684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Source: https://www.cdc.gov/diabetes/data/statistics-report/risks-complications.html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343CEB-BA04-4BAF-A698-550FBC895BAA}"/>
                </a:ext>
              </a:extLst>
            </p:cNvPr>
            <p:cNvSpPr txBox="1"/>
            <p:nvPr/>
          </p:nvSpPr>
          <p:spPr>
            <a:xfrm>
              <a:off x="2932554" y="2872120"/>
              <a:ext cx="8903855" cy="160043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Risk Factors</a:t>
              </a:r>
              <a:r>
                <a:rPr lang="en-US" sz="1400" dirty="0"/>
                <a:t>:</a:t>
              </a:r>
            </a:p>
            <a:p>
              <a:endParaRPr lang="en-US" sz="1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Smoking: 		19.8% were tobacco users based on self-report or levels of serum cotinine.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Overweight and Obesity: 	89.8% were overweight or had obesity, defined as a body mass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Physical Inactivity: 		34.3% were physically inactive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Family history: 		Risk increases if a parent or sibling has type 2 diabetes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Race or ethnicity: 		Black, Hispanic, American Indian and Asian American people — are at higher risk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FE9825E-F0CE-4C8F-B013-2AB498B3E3A2}"/>
              </a:ext>
            </a:extLst>
          </p:cNvPr>
          <p:cNvGrpSpPr/>
          <p:nvPr/>
        </p:nvGrpSpPr>
        <p:grpSpPr>
          <a:xfrm>
            <a:off x="498771" y="4747579"/>
            <a:ext cx="8976095" cy="1851314"/>
            <a:chOff x="2932554" y="2982925"/>
            <a:chExt cx="8903855" cy="185131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CCDA96-A1BB-4678-918F-0B8A640E4B77}"/>
                </a:ext>
              </a:extLst>
            </p:cNvPr>
            <p:cNvSpPr txBox="1"/>
            <p:nvPr/>
          </p:nvSpPr>
          <p:spPr>
            <a:xfrm>
              <a:off x="8063283" y="4580323"/>
              <a:ext cx="377312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Source: https://www.cdc.gov/diabetes/managing/problems.html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44892A-78D9-4785-B237-8A26F1C342FA}"/>
                </a:ext>
              </a:extLst>
            </p:cNvPr>
            <p:cNvSpPr txBox="1"/>
            <p:nvPr/>
          </p:nvSpPr>
          <p:spPr>
            <a:xfrm>
              <a:off x="2932554" y="2982925"/>
              <a:ext cx="8903855" cy="1600438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2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Complications</a:t>
              </a:r>
              <a:r>
                <a:rPr lang="en-US" sz="1400" dirty="0"/>
                <a:t>:</a:t>
              </a:r>
            </a:p>
            <a:p>
              <a:endParaRPr lang="en-US" sz="1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Heart disease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Chronic kidney disease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Nerve damage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Other problems with feet, oral health, vision, hearing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Mental health</a:t>
              </a:r>
            </a:p>
          </p:txBody>
        </p:sp>
      </p:grp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EE210F1B-6BB0-4D96-8A12-38D64E816B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9294093" y="249753"/>
            <a:ext cx="2613053" cy="186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70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0">
              <a:srgbClr val="FFCCCC"/>
            </a:gs>
            <a:gs pos="14000">
              <a:schemeClr val="bg1">
                <a:lumMod val="1000"/>
                <a:lumOff val="99000"/>
              </a:schemeClr>
            </a:gs>
            <a:gs pos="85000">
              <a:srgbClr val="FFFFFF"/>
            </a:gs>
            <a:gs pos="99000">
              <a:srgbClr val="FFCCCC"/>
            </a:gs>
          </a:gsLst>
          <a:lin ang="15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1A052-CCCA-3A9A-2229-C670AE54D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1" y="76998"/>
            <a:ext cx="2650836" cy="474427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latin typeface="+mn-lt"/>
              </a:rPr>
              <a:t>Problem Definition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7AA439-16B6-4C6F-5E69-94E852042E0C}"/>
              </a:ext>
            </a:extLst>
          </p:cNvPr>
          <p:cNvSpPr txBox="1"/>
          <p:nvPr/>
        </p:nvSpPr>
        <p:spPr>
          <a:xfrm>
            <a:off x="580447" y="955489"/>
            <a:ext cx="67803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/>
              <a:t>Proposal: Diabetes Disease Risk Prediction Based on Personal Key Factors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61C5A06-2D3D-4F13-8858-79A124BE6BB3}"/>
              </a:ext>
            </a:extLst>
          </p:cNvPr>
          <p:cNvSpPr txBox="1">
            <a:spLocks/>
          </p:cNvSpPr>
          <p:nvPr/>
        </p:nvSpPr>
        <p:spPr>
          <a:xfrm>
            <a:off x="9199415" y="6485171"/>
            <a:ext cx="3075709" cy="474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+mn-lt"/>
              </a:rPr>
              <a:t>DSE-230 Team 3 Project Proposal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D21F87-CA9B-4244-A7D1-B0F493E0CC4E}"/>
              </a:ext>
            </a:extLst>
          </p:cNvPr>
          <p:cNvSpPr txBox="1"/>
          <p:nvPr/>
        </p:nvSpPr>
        <p:spPr>
          <a:xfrm>
            <a:off x="732847" y="2791464"/>
            <a:ext cx="6850639" cy="1538883"/>
          </a:xfrm>
          <a:prstGeom prst="rect">
            <a:avLst/>
          </a:prstGeom>
          <a:solidFill>
            <a:srgbClr val="FFCC99">
              <a:alpha val="20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lvl="1" algn="ctr"/>
            <a:r>
              <a:rPr lang="en-US" sz="2000" b="1" dirty="0"/>
              <a:t>Medical</a:t>
            </a:r>
            <a:endParaRPr lang="en-US" sz="1400" b="1" dirty="0"/>
          </a:p>
          <a:p>
            <a:pPr lvl="1" algn="ctr"/>
            <a:endParaRPr lang="en-US" sz="1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Prevention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Cost Reduction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Treatment Improvement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FCEA6E-1129-4155-8CB3-C5D7C4CD4140}"/>
              </a:ext>
            </a:extLst>
          </p:cNvPr>
          <p:cNvSpPr txBox="1"/>
          <p:nvPr/>
        </p:nvSpPr>
        <p:spPr>
          <a:xfrm>
            <a:off x="3706090" y="4948405"/>
            <a:ext cx="7883236" cy="923330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lvl="1" algn="ctr"/>
            <a:r>
              <a:rPr lang="en-US" sz="2000" b="1" dirty="0"/>
              <a:t>Insurance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Calculating Risks for Medical Plans Pricing</a:t>
            </a:r>
          </a:p>
          <a:p>
            <a:pPr lvl="1" algn="ctr"/>
            <a:endParaRPr lang="en-US" sz="14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FC5B3B-8BF5-4A06-AF0F-3DF9B39E4C65}"/>
              </a:ext>
            </a:extLst>
          </p:cNvPr>
          <p:cNvGrpSpPr/>
          <p:nvPr/>
        </p:nvGrpSpPr>
        <p:grpSpPr>
          <a:xfrm>
            <a:off x="7951928" y="955489"/>
            <a:ext cx="3827389" cy="2620466"/>
            <a:chOff x="6518061" y="204477"/>
            <a:chExt cx="5450102" cy="347213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39D9CC5-F55F-45D3-B3A2-3483177F0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68000"/>
            </a:blip>
            <a:stretch>
              <a:fillRect/>
            </a:stretch>
          </p:blipFill>
          <p:spPr>
            <a:xfrm>
              <a:off x="6518061" y="204477"/>
              <a:ext cx="5450101" cy="308164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FC2EAD9-517B-4D37-B984-CCFE074B0713}"/>
                </a:ext>
              </a:extLst>
            </p:cNvPr>
            <p:cNvSpPr txBox="1"/>
            <p:nvPr/>
          </p:nvSpPr>
          <p:spPr>
            <a:xfrm>
              <a:off x="8517218" y="3340172"/>
              <a:ext cx="3450945" cy="33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Source: </a:t>
              </a:r>
              <a:r>
                <a:rPr lang="en-US" sz="1050" dirty="0">
                  <a:hlinkClick r:id="rId3"/>
                </a:rPr>
                <a:t>https://www.lumahealth.io</a:t>
              </a:r>
              <a:r>
                <a:rPr lang="en-US" sz="1050" dirty="0"/>
                <a:t>/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DF741A2-2574-40F0-B006-F5577E04E8FA}"/>
              </a:ext>
            </a:extLst>
          </p:cNvPr>
          <p:cNvSpPr txBox="1"/>
          <p:nvPr/>
        </p:nvSpPr>
        <p:spPr>
          <a:xfrm>
            <a:off x="3029528" y="2165864"/>
            <a:ext cx="283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Possible Applications:</a:t>
            </a:r>
          </a:p>
        </p:txBody>
      </p:sp>
    </p:spTree>
    <p:extLst>
      <p:ext uri="{BB962C8B-B14F-4D97-AF65-F5344CB8AC3E}">
        <p14:creationId xmlns:p14="http://schemas.microsoft.com/office/powerpoint/2010/main" val="2532287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0">
              <a:srgbClr val="FFCCCC"/>
            </a:gs>
            <a:gs pos="14000">
              <a:schemeClr val="bg1">
                <a:lumMod val="1000"/>
                <a:lumOff val="99000"/>
              </a:schemeClr>
            </a:gs>
            <a:gs pos="85000">
              <a:srgbClr val="FFFFFF"/>
            </a:gs>
            <a:gs pos="99000">
              <a:srgbClr val="FFCCCC"/>
            </a:gs>
          </a:gsLst>
          <a:lin ang="15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5C2BCD-4B49-4227-AEB4-7FD2C67AA17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8324" y="641641"/>
            <a:ext cx="8520537" cy="15271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81A052-CCCA-3A9A-2229-C670AE54D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76998"/>
            <a:ext cx="2798617" cy="474427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latin typeface="+mn-lt"/>
              </a:rPr>
              <a:t>Dataset Description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61C5A06-2D3D-4F13-8858-79A124BE6BB3}"/>
              </a:ext>
            </a:extLst>
          </p:cNvPr>
          <p:cNvSpPr txBox="1">
            <a:spLocks/>
          </p:cNvSpPr>
          <p:nvPr/>
        </p:nvSpPr>
        <p:spPr>
          <a:xfrm>
            <a:off x="9199415" y="6485171"/>
            <a:ext cx="3075709" cy="474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+mn-lt"/>
              </a:rPr>
              <a:t>DSE-230 Team 3 Project Proposal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D21F87-CA9B-4244-A7D1-B0F493E0CC4E}"/>
              </a:ext>
            </a:extLst>
          </p:cNvPr>
          <p:cNvSpPr txBox="1"/>
          <p:nvPr/>
        </p:nvSpPr>
        <p:spPr>
          <a:xfrm>
            <a:off x="210664" y="2321781"/>
            <a:ext cx="11630354" cy="4218719"/>
          </a:xfrm>
          <a:prstGeom prst="rect">
            <a:avLst/>
          </a:prstGeom>
          <a:solidFill>
            <a:srgbClr val="FFCC99">
              <a:alpha val="20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Original Dataset Files, Scripts and Description: </a:t>
            </a:r>
            <a:r>
              <a:rPr lang="en-US" sz="1200" dirty="0">
                <a:hlinkClick r:id="rId3"/>
              </a:rPr>
              <a:t>https://www.cdc.gov/brfss/annual_data/annual_2020.html</a:t>
            </a:r>
            <a:endParaRPr lang="en-US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Format: SAS Transport and SAS ASCII files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Converted to CSV through running the provided script in web-version of SAS Studio (</a:t>
            </a:r>
            <a:r>
              <a:rPr lang="en-US" sz="1200" dirty="0">
                <a:hlinkClick r:id="rId4"/>
              </a:rPr>
              <a:t>https://www.sas.com/en_us/software/on-demand-for-academics.html</a:t>
            </a:r>
            <a:r>
              <a:rPr lang="en-US" sz="120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Collection method – annual phone survey (2016-2020)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Initial Dataset had </a:t>
            </a:r>
            <a:r>
              <a:rPr lang="en-US" sz="1200" b="1" dirty="0"/>
              <a:t>~400k samples </a:t>
            </a:r>
            <a:r>
              <a:rPr lang="en-US" sz="1200" dirty="0"/>
              <a:t>(each sample corresponds to individual)</a:t>
            </a:r>
            <a:r>
              <a:rPr lang="en-US" sz="1200" b="1" dirty="0"/>
              <a:t> X  279 features </a:t>
            </a:r>
            <a:r>
              <a:rPr lang="en-US" sz="1200" dirty="0"/>
              <a:t>(which correspond to questions and calculated variables)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After preliminary EDA / Data preparation: </a:t>
            </a:r>
            <a:r>
              <a:rPr lang="en-US" sz="1200" b="1" dirty="0"/>
              <a:t>323558 samples X 25 features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Question Examples: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(Ever told) (you had) diabetes?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Do you now smoke cigarettes every day, some days, or not at all?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During the past month, other than your regular job, did you participate in any physical activities or exercises such as running, calisthenics, golf, gardening, or walking for exercise?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Calculated Variables Examples: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Calculated variable for fourteen-level age category (1-14)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Calculated variable for income categories (1-9)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Body Mass Index</a:t>
            </a:r>
            <a:endParaRPr lang="en-US" sz="1400" dirty="0"/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8F16DFE1-84DF-4CFA-A7ED-354336FD0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alphaModFix amt="18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49365" y="2590166"/>
            <a:ext cx="5193337" cy="3895005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D03509-1C90-4074-BCD0-844F84F5C863}"/>
              </a:ext>
            </a:extLst>
          </p:cNvPr>
          <p:cNvSpPr txBox="1"/>
          <p:nvPr/>
        </p:nvSpPr>
        <p:spPr>
          <a:xfrm>
            <a:off x="8690541" y="6301893"/>
            <a:ext cx="38717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Source: https://www.wikihow.com/Conduct-a-Telephone-Survey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3EE522-2D73-4D96-86B5-4C3D8E71EECA}"/>
              </a:ext>
            </a:extLst>
          </p:cNvPr>
          <p:cNvSpPr txBox="1"/>
          <p:nvPr/>
        </p:nvSpPr>
        <p:spPr>
          <a:xfrm>
            <a:off x="8305640" y="1919445"/>
            <a:ext cx="30836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Source: https://www.cdc.gov/brfss/index.html</a:t>
            </a:r>
          </a:p>
        </p:txBody>
      </p:sp>
    </p:spTree>
    <p:extLst>
      <p:ext uri="{BB962C8B-B14F-4D97-AF65-F5344CB8AC3E}">
        <p14:creationId xmlns:p14="http://schemas.microsoft.com/office/powerpoint/2010/main" val="2457363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0">
              <a:srgbClr val="FFCCCC"/>
            </a:gs>
            <a:gs pos="14000">
              <a:schemeClr val="bg1">
                <a:lumMod val="1000"/>
                <a:lumOff val="99000"/>
              </a:schemeClr>
            </a:gs>
            <a:gs pos="85000">
              <a:srgbClr val="FFFFFF"/>
            </a:gs>
            <a:gs pos="99000">
              <a:srgbClr val="FFCCCC"/>
            </a:gs>
          </a:gsLst>
          <a:lin ang="15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1A052-CCCA-3A9A-2229-C670AE54D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76998"/>
            <a:ext cx="3057235" cy="474427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latin typeface="+mn-lt"/>
              </a:rPr>
              <a:t>Insights to be gained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61C5A06-2D3D-4F13-8858-79A124BE6BB3}"/>
              </a:ext>
            </a:extLst>
          </p:cNvPr>
          <p:cNvSpPr txBox="1">
            <a:spLocks/>
          </p:cNvSpPr>
          <p:nvPr/>
        </p:nvSpPr>
        <p:spPr>
          <a:xfrm>
            <a:off x="9199415" y="6485171"/>
            <a:ext cx="3075709" cy="474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+mn-lt"/>
              </a:rPr>
              <a:t>DSE-230 Team 3 Project Proposal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00CCD-4C41-40B9-824F-F2F4FEFA1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58" y="1943671"/>
            <a:ext cx="6783234" cy="434476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C3EF08-A990-40F1-B3B2-C57C9A427D4D}"/>
              </a:ext>
            </a:extLst>
          </p:cNvPr>
          <p:cNvCxnSpPr/>
          <p:nvPr/>
        </p:nvCxnSpPr>
        <p:spPr>
          <a:xfrm>
            <a:off x="415636" y="2466109"/>
            <a:ext cx="1117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58BFFB-27DF-4E8F-B68A-B4990663DDAD}"/>
              </a:ext>
            </a:extLst>
          </p:cNvPr>
          <p:cNvCxnSpPr/>
          <p:nvPr/>
        </p:nvCxnSpPr>
        <p:spPr>
          <a:xfrm flipV="1">
            <a:off x="3611418" y="5190836"/>
            <a:ext cx="0" cy="1097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DFCEA6E-1129-4155-8CB3-C5D7C4CD4140}"/>
              </a:ext>
            </a:extLst>
          </p:cNvPr>
          <p:cNvSpPr txBox="1"/>
          <p:nvPr/>
        </p:nvSpPr>
        <p:spPr>
          <a:xfrm>
            <a:off x="4013200" y="832934"/>
            <a:ext cx="7883236" cy="1477328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Find a feature (or combination of features) that affect the chances of developing diabetes disease: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dirty="0"/>
              <a:t>Example: diabetes disease risk level increases by smoking and decreases by exercise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dirty="0"/>
              <a:t>Example: diabetes is accompanied by heart diseases</a:t>
            </a:r>
          </a:p>
        </p:txBody>
      </p:sp>
    </p:spTree>
    <p:extLst>
      <p:ext uri="{BB962C8B-B14F-4D97-AF65-F5344CB8AC3E}">
        <p14:creationId xmlns:p14="http://schemas.microsoft.com/office/powerpoint/2010/main" val="712687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0">
              <a:srgbClr val="FFCCCC"/>
            </a:gs>
            <a:gs pos="14000">
              <a:schemeClr val="bg1">
                <a:lumMod val="1000"/>
                <a:lumOff val="99000"/>
              </a:schemeClr>
            </a:gs>
            <a:gs pos="85000">
              <a:srgbClr val="FFFFFF"/>
            </a:gs>
            <a:gs pos="99000">
              <a:srgbClr val="FFCCCC"/>
            </a:gs>
          </a:gsLst>
          <a:lin ang="15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1A052-CCCA-3A9A-2229-C670AE54D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76998"/>
            <a:ext cx="3371273" cy="474427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latin typeface="+mn-lt"/>
              </a:rPr>
              <a:t>Analysis Task to Perform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61C5A06-2D3D-4F13-8858-79A124BE6BB3}"/>
              </a:ext>
            </a:extLst>
          </p:cNvPr>
          <p:cNvSpPr txBox="1">
            <a:spLocks/>
          </p:cNvSpPr>
          <p:nvPr/>
        </p:nvSpPr>
        <p:spPr>
          <a:xfrm>
            <a:off x="9199415" y="6485171"/>
            <a:ext cx="3075709" cy="474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+mn-lt"/>
              </a:rPr>
              <a:t>DSE-230 Team 3 Project Proposal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FCEA6E-1129-4155-8CB3-C5D7C4CD4140}"/>
              </a:ext>
            </a:extLst>
          </p:cNvPr>
          <p:cNvSpPr txBox="1"/>
          <p:nvPr/>
        </p:nvSpPr>
        <p:spPr>
          <a:xfrm>
            <a:off x="101600" y="2194449"/>
            <a:ext cx="6968837" cy="3139321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Data Preparation 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dirty="0"/>
              <a:t>Non-sparse feature selection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dirty="0"/>
              <a:t>Remove rows with blank values (nulls/NAs)</a:t>
            </a:r>
          </a:p>
          <a:p>
            <a:pPr lvl="1"/>
            <a:r>
              <a:rPr lang="en-US" dirty="0"/>
              <a:t>---------------------------------------------------------</a:t>
            </a:r>
          </a:p>
          <a:p>
            <a:pPr lvl="1"/>
            <a:r>
              <a:rPr lang="en-US" dirty="0"/>
              <a:t>(400k x 279 -&gt; 327k x 112)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Remove irrelevant features (Survey date, Phone number etc.)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Remove non-contributing features/highly correlated features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Remove rows with non-contributing answers (‘refuse’)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Scaling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Remove outliers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Recoding Features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3895D8-BFEB-453D-9D4E-FB18D1082279}"/>
              </a:ext>
            </a:extLst>
          </p:cNvPr>
          <p:cNvSpPr txBox="1"/>
          <p:nvPr/>
        </p:nvSpPr>
        <p:spPr>
          <a:xfrm>
            <a:off x="101599" y="874698"/>
            <a:ext cx="3874655" cy="1200329"/>
          </a:xfrm>
          <a:prstGeom prst="rect">
            <a:avLst/>
          </a:prstGeom>
          <a:solidFill>
            <a:srgbClr val="FFCC99">
              <a:alpha val="20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EDA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Data exploration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Data visualization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Summary statistics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66BD2-5AA4-4283-B42B-CCF82812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910" y="314211"/>
            <a:ext cx="2554718" cy="23083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68B143B-61B0-4A9A-A21A-83BADADE0068}"/>
              </a:ext>
            </a:extLst>
          </p:cNvPr>
          <p:cNvSpPr txBox="1"/>
          <p:nvPr/>
        </p:nvSpPr>
        <p:spPr>
          <a:xfrm>
            <a:off x="101600" y="5453192"/>
            <a:ext cx="3874655" cy="9233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Modeling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Classification (binary)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286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0">
              <a:srgbClr val="FFCCCC"/>
            </a:gs>
            <a:gs pos="14000">
              <a:schemeClr val="bg1">
                <a:lumMod val="1000"/>
                <a:lumOff val="99000"/>
              </a:schemeClr>
            </a:gs>
            <a:gs pos="85000">
              <a:srgbClr val="FFFFFF"/>
            </a:gs>
            <a:gs pos="99000">
              <a:srgbClr val="FFCCCC"/>
            </a:gs>
          </a:gsLst>
          <a:lin ang="15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ite puzzle with one red piece">
            <a:extLst>
              <a:ext uri="{FF2B5EF4-FFF2-40B4-BE49-F238E27FC236}">
                <a16:creationId xmlns:a16="http://schemas.microsoft.com/office/drawing/2014/main" id="{2FD83014-E78C-B637-B7CE-5730473CA6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9000"/>
          </a:blip>
          <a:stretch>
            <a:fillRect/>
          </a:stretch>
        </p:blipFill>
        <p:spPr>
          <a:xfrm>
            <a:off x="7928678" y="425043"/>
            <a:ext cx="3536969" cy="19895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81A052-CCCA-3A9A-2229-C670AE54D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187830"/>
            <a:ext cx="3371273" cy="474427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latin typeface="+mn-lt"/>
              </a:rPr>
              <a:t>Potential challenges with data and/or task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61C5A06-2D3D-4F13-8858-79A124BE6BB3}"/>
              </a:ext>
            </a:extLst>
          </p:cNvPr>
          <p:cNvSpPr txBox="1">
            <a:spLocks/>
          </p:cNvSpPr>
          <p:nvPr/>
        </p:nvSpPr>
        <p:spPr>
          <a:xfrm>
            <a:off x="9199415" y="6485171"/>
            <a:ext cx="3075709" cy="474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+mn-lt"/>
              </a:rPr>
              <a:t>DSE-230 Team 3 Project Proposal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FCEA6E-1129-4155-8CB3-C5D7C4CD4140}"/>
              </a:ext>
            </a:extLst>
          </p:cNvPr>
          <p:cNvSpPr txBox="1"/>
          <p:nvPr/>
        </p:nvSpPr>
        <p:spPr>
          <a:xfrm>
            <a:off x="426316" y="2162462"/>
            <a:ext cx="7883236" cy="3416320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400" dirty="0"/>
              <a:t>The provided data is in SAS format (data conversion)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400" dirty="0"/>
              <a:t>Correct features to select (feature reduction)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400" dirty="0"/>
              <a:t>Data engineering: Do we need to apply scaling/one-hot encoding?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400" dirty="0"/>
              <a:t>The final target (disease) we can predict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400" dirty="0"/>
              <a:t>Some of the correlations didn’t make sense while EDA (at least commonsense)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400" dirty="0"/>
              <a:t>What model to choose?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400" dirty="0"/>
              <a:t>How do we define success?</a:t>
            </a:r>
          </a:p>
        </p:txBody>
      </p:sp>
    </p:spTree>
    <p:extLst>
      <p:ext uri="{BB962C8B-B14F-4D97-AF65-F5344CB8AC3E}">
        <p14:creationId xmlns:p14="http://schemas.microsoft.com/office/powerpoint/2010/main" val="591564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tethoscope formed in a heart">
            <a:extLst>
              <a:ext uri="{FF2B5EF4-FFF2-40B4-BE49-F238E27FC236}">
                <a16:creationId xmlns:a16="http://schemas.microsoft.com/office/drawing/2014/main" id="{26B43F9D-24A8-17F2-6550-4512F00DCA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C217AF-088C-F9BD-85CC-BBE166380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77831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446133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562</TotalTime>
  <Words>746</Words>
  <Application>Microsoft Macintosh PowerPoint</Application>
  <PresentationFormat>Widescreen</PresentationFormat>
  <Paragraphs>97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Wingdings</vt:lpstr>
      <vt:lpstr>Office Theme</vt:lpstr>
      <vt:lpstr>Disease Prediction from Personal Health Indicators</vt:lpstr>
      <vt:lpstr>Problem Definition </vt:lpstr>
      <vt:lpstr>Problem Definition </vt:lpstr>
      <vt:lpstr>Dataset Description</vt:lpstr>
      <vt:lpstr>Insights to be gained</vt:lpstr>
      <vt:lpstr>Analysis Task to Perform</vt:lpstr>
      <vt:lpstr>Potential challenges with data and/or task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Disease Prediction from Personal Health Indicators</dc:title>
  <dc:creator>Sergey Gurvich</dc:creator>
  <cp:lastModifiedBy>Sergey Gurvich</cp:lastModifiedBy>
  <cp:revision>58</cp:revision>
  <dcterms:created xsi:type="dcterms:W3CDTF">2022-04-23T02:33:17Z</dcterms:created>
  <dcterms:modified xsi:type="dcterms:W3CDTF">2022-04-26T21:49:28Z</dcterms:modified>
</cp:coreProperties>
</file>